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4"/>
  </p:sldMasterIdLst>
  <p:notesMasterIdLst>
    <p:notesMasterId r:id="rId13"/>
  </p:notesMasterIdLst>
  <p:sldIdLst>
    <p:sldId id="256" r:id="rId5"/>
    <p:sldId id="289" r:id="rId6"/>
    <p:sldId id="290" r:id="rId7"/>
    <p:sldId id="292" r:id="rId8"/>
    <p:sldId id="293" r:id="rId9"/>
    <p:sldId id="294" r:id="rId10"/>
    <p:sldId id="295" r:id="rId11"/>
    <p:sldId id="29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tion par défaut" id="{F73C3CBB-49D2-43D1-AB55-98DA1AC29176}">
          <p14:sldIdLst>
            <p14:sldId id="256"/>
            <p14:sldId id="289"/>
            <p14:sldId id="290"/>
            <p14:sldId id="292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882253-1F99-4E1D-8852-B53C40786FC4}">
  <a:tblStyle styleId="{B9882253-1F99-4E1D-8852-B53C40786FC4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2903"/>
  </p:normalViewPr>
  <p:slideViewPr>
    <p:cSldViewPr snapToGrid="0" snapToObjects="1">
      <p:cViewPr varScale="1">
        <p:scale>
          <a:sx n="135" d="100"/>
          <a:sy n="135" d="100"/>
        </p:scale>
        <p:origin x="9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eni Pamela (IT-PTR-CEN1-SENG1)" userId="cbbe398e-1bee-4373-a12a-c16ea51ed1bc" providerId="ADAL" clId="{A2B5C983-B060-498D-8806-E30CCB434638}"/>
    <pc:docChg chg="delSld modSld modSection">
      <pc:chgData name="Jueni Pamela (IT-PTR-CEN1-SENG1)" userId="cbbe398e-1bee-4373-a12a-c16ea51ed1bc" providerId="ADAL" clId="{A2B5C983-B060-498D-8806-E30CCB434638}" dt="2022-11-16T17:44:18.015" v="1" actId="2696"/>
      <pc:docMkLst>
        <pc:docMk/>
      </pc:docMkLst>
      <pc:sldChg chg="del">
        <pc:chgData name="Jueni Pamela (IT-PTR-CEN1-SENG1)" userId="cbbe398e-1bee-4373-a12a-c16ea51ed1bc" providerId="ADAL" clId="{A2B5C983-B060-498D-8806-E30CCB434638}" dt="2022-11-16T17:44:18.015" v="1" actId="2696"/>
        <pc:sldMkLst>
          <pc:docMk/>
          <pc:sldMk cId="0" sldId="258"/>
        </pc:sldMkLst>
      </pc:sldChg>
      <pc:sldChg chg="modSp mod">
        <pc:chgData name="Jueni Pamela (IT-PTR-CEN1-SENG1)" userId="cbbe398e-1bee-4373-a12a-c16ea51ed1bc" providerId="ADAL" clId="{A2B5C983-B060-498D-8806-E30CCB434638}" dt="2022-11-16T09:43:03.711" v="0" actId="1076"/>
        <pc:sldMkLst>
          <pc:docMk/>
          <pc:sldMk cId="487669632" sldId="295"/>
        </pc:sldMkLst>
        <pc:spChg chg="mod">
          <ac:chgData name="Jueni Pamela (IT-PTR-CEN1-SENG1)" userId="cbbe398e-1bee-4373-a12a-c16ea51ed1bc" providerId="ADAL" clId="{A2B5C983-B060-498D-8806-E30CCB434638}" dt="2022-11-16T09:43:03.711" v="0" actId="1076"/>
          <ac:spMkLst>
            <pc:docMk/>
            <pc:sldMk cId="487669632" sldId="295"/>
            <ac:spMk id="20" creationId="{00000000-0000-0000-0000-000000000000}"/>
          </ac:spMkLst>
        </pc:spChg>
      </pc:sldChg>
      <pc:sldMasterChg chg="delSldLayout">
        <pc:chgData name="Jueni Pamela (IT-PTR-CEN1-SENG1)" userId="cbbe398e-1bee-4373-a12a-c16ea51ed1bc" providerId="ADAL" clId="{A2B5C983-B060-498D-8806-E30CCB434638}" dt="2022-11-16T17:44:18.015" v="1" actId="2696"/>
        <pc:sldMasterMkLst>
          <pc:docMk/>
          <pc:sldMasterMk cId="0" sldId="2147483657"/>
        </pc:sldMasterMkLst>
        <pc:sldLayoutChg chg="del">
          <pc:chgData name="Jueni Pamela (IT-PTR-CEN1-SENG1)" userId="cbbe398e-1bee-4373-a12a-c16ea51ed1bc" providerId="ADAL" clId="{A2B5C983-B060-498D-8806-E30CCB434638}" dt="2022-11-16T17:44:18.015" v="1" actId="2696"/>
          <pc:sldLayoutMkLst>
            <pc:docMk/>
            <pc:sldMasterMk cId="0" sldId="2147483657"/>
            <pc:sldLayoutMk cId="0" sldId="214748365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6546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58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0354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8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8306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455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99181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60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None/>
              <a:defRPr/>
            </a:lvl1pPr>
            <a:lvl2pPr lvl="1" algn="ctr" rtl="0">
              <a:spcBef>
                <a:spcPts val="0"/>
              </a:spcBef>
              <a:buSzPct val="100000"/>
              <a:buNone/>
              <a:defRPr sz="3000"/>
            </a:lvl2pPr>
            <a:lvl3pPr lvl="2" algn="ctr" rtl="0">
              <a:spcBef>
                <a:spcPts val="0"/>
              </a:spcBef>
              <a:buSzPct val="100000"/>
              <a:buNone/>
              <a:defRPr sz="3000"/>
            </a:lvl3pPr>
            <a:lvl4pPr lvl="3" algn="ctr" rtl="0">
              <a:spcBef>
                <a:spcPts val="0"/>
              </a:spcBef>
              <a:buSzPct val="100000"/>
              <a:buNone/>
              <a:defRPr sz="3000"/>
            </a:lvl4pPr>
            <a:lvl5pPr lvl="4" algn="ctr" rtl="0">
              <a:spcBef>
                <a:spcPts val="0"/>
              </a:spcBef>
              <a:buSzPct val="100000"/>
              <a:buNone/>
              <a:defRPr sz="3000"/>
            </a:lvl5pPr>
            <a:lvl6pPr lvl="5" algn="ctr" rtl="0">
              <a:spcBef>
                <a:spcPts val="0"/>
              </a:spcBef>
              <a:buSzPct val="100000"/>
              <a:buNone/>
              <a:defRPr sz="3000"/>
            </a:lvl6pPr>
            <a:lvl7pPr lvl="6" algn="ctr" rtl="0">
              <a:spcBef>
                <a:spcPts val="0"/>
              </a:spcBef>
              <a:buSzPct val="100000"/>
              <a:buNone/>
              <a:defRPr sz="3000"/>
            </a:lvl7pPr>
            <a:lvl8pPr lvl="7" algn="ctr" rtl="0">
              <a:spcBef>
                <a:spcPts val="0"/>
              </a:spcBef>
              <a:buSzPct val="100000"/>
              <a:buNone/>
              <a:defRPr sz="3000"/>
            </a:lvl8pPr>
            <a:lvl9pPr lvl="8" algn="ctr" rtl="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3223963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5990727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FFFF"/>
              </a:buClr>
              <a:buSzPct val="100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6016725" y="3105804"/>
            <a:ext cx="1442480" cy="1029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4024921" y="866707"/>
            <a:ext cx="1052761" cy="922444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Introduction à Excel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sz="6000" dirty="0"/>
              <a:t>1</a:t>
            </a:r>
            <a:r>
              <a:rPr lang="en" sz="6000" dirty="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fr-CH" dirty="0"/>
              <a:t>Prise en main d’Excel</a:t>
            </a:r>
            <a:endParaRPr lang="en" dirty="0"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dirty="0"/>
              <a:t>Quelques astuces de base pour utiliser Excel efficacement et traiter les données rapidement</a:t>
            </a: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5"/>
            <a:ext cx="1824692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945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0" y="73463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/>
              <a:t>Raccourcis </a:t>
            </a:r>
            <a:r>
              <a:rPr lang="fr-CH" dirty="0"/>
              <a:t>utiles</a:t>
            </a:r>
            <a:endParaRPr lang="en" dirty="0"/>
          </a:p>
        </p:txBody>
      </p:sp>
      <p:sp>
        <p:nvSpPr>
          <p:cNvPr id="207" name="Shape 207"/>
          <p:cNvSpPr/>
          <p:nvPr/>
        </p:nvSpPr>
        <p:spPr>
          <a:xfrm>
            <a:off x="599947" y="87520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Ctrl + a</a:t>
            </a:r>
          </a:p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Cmd + a</a:t>
            </a:r>
          </a:p>
        </p:txBody>
      </p:sp>
      <p:sp>
        <p:nvSpPr>
          <p:cNvPr id="208" name="Shape 208"/>
          <p:cNvSpPr/>
          <p:nvPr/>
        </p:nvSpPr>
        <p:spPr>
          <a:xfrm>
            <a:off x="2669150" y="87520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Ctrl + c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Cmd + c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4738353" y="89019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Ctrl + x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Cmd + x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4" name="Shape 209"/>
          <p:cNvSpPr/>
          <p:nvPr/>
        </p:nvSpPr>
        <p:spPr>
          <a:xfrm>
            <a:off x="6807556" y="87520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Ctrl + v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Cmd + v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5" name="Shape 207"/>
          <p:cNvSpPr/>
          <p:nvPr/>
        </p:nvSpPr>
        <p:spPr>
          <a:xfrm>
            <a:off x="602638" y="282223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Ctrl + z</a:t>
            </a:r>
          </a:p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Cmd + z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6" name="Shape 207"/>
          <p:cNvSpPr/>
          <p:nvPr/>
        </p:nvSpPr>
        <p:spPr>
          <a:xfrm>
            <a:off x="2669150" y="282223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fr-CH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Ctrl + y</a:t>
            </a:r>
          </a:p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Cmd + y</a:t>
            </a:r>
          </a:p>
        </p:txBody>
      </p:sp>
      <p:sp>
        <p:nvSpPr>
          <p:cNvPr id="17" name="Shape 207"/>
          <p:cNvSpPr/>
          <p:nvPr/>
        </p:nvSpPr>
        <p:spPr>
          <a:xfrm>
            <a:off x="4738353" y="282223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Ctrl + s</a:t>
            </a:r>
          </a:p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Cmd + s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8" name="Shape 207"/>
          <p:cNvSpPr/>
          <p:nvPr/>
        </p:nvSpPr>
        <p:spPr>
          <a:xfrm>
            <a:off x="6807556" y="282223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CH" sz="18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Ctrl/Maj + espace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07627" y="4846267"/>
            <a:ext cx="83407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http://</a:t>
            </a:r>
            <a:r>
              <a:rPr lang="fr-FR" sz="1000" dirty="0" err="1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www.journaldunet.com</a:t>
            </a:r>
            <a:r>
              <a:rPr lang="fr-FR" sz="1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/solutions/</a:t>
            </a:r>
            <a:r>
              <a:rPr lang="fr-FR" sz="1000" dirty="0" err="1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saas</a:t>
            </a:r>
            <a:r>
              <a:rPr lang="fr-FR" sz="1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-logiciel/raccourci-clavier-office/raccourcis-clavier-</a:t>
            </a:r>
            <a:r>
              <a:rPr lang="fr-FR" sz="1000" dirty="0" err="1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excel.shtml</a:t>
            </a:r>
            <a:endParaRPr lang="fr-FR" sz="1000" dirty="0">
              <a:solidFill>
                <a:schemeClr val="bg1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34900" y="1005448"/>
            <a:ext cx="2013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Tout sélectionner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088398" y="1014728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Copier</a:t>
            </a:r>
            <a:endParaRPr lang="fr-FR" dirty="0">
              <a:solidFill>
                <a:schemeClr val="bg1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131151" y="1014728"/>
            <a:ext cx="898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Couper</a:t>
            </a:r>
            <a:endParaRPr lang="fr-FR" dirty="0">
              <a:solidFill>
                <a:schemeClr val="bg1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232414" y="1005447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Coller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944654" y="3005525"/>
            <a:ext cx="9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Annuler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685306" y="3005525"/>
            <a:ext cx="1667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Refaire action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précédente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920359" y="3024735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Enregistrer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447749" y="3024735"/>
            <a:ext cx="2403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Sélect. colonne/ligne</a:t>
            </a:r>
          </a:p>
        </p:txBody>
      </p:sp>
    </p:spTree>
    <p:extLst>
      <p:ext uri="{BB962C8B-B14F-4D97-AF65-F5344CB8AC3E}">
        <p14:creationId xmlns:p14="http://schemas.microsoft.com/office/powerpoint/2010/main" val="133690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21466" y="2120369"/>
            <a:ext cx="2631900" cy="273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b="1" dirty="0"/>
              <a:t>Remplissage automatique en tirant sur les cellules</a:t>
            </a:r>
          </a:p>
          <a:p>
            <a:pPr lvl="0" rtl="0">
              <a:spcBef>
                <a:spcPts val="0"/>
              </a:spcBef>
              <a:buNone/>
            </a:pPr>
            <a:endParaRPr lang="en" b="1" dirty="0"/>
          </a:p>
          <a:p>
            <a:pPr marL="285750" indent="-285750">
              <a:buFont typeface="Arial" charset="0"/>
              <a:buChar char="•"/>
            </a:pPr>
            <a:r>
              <a:rPr lang="fr-CH" dirty="0"/>
              <a:t>1 – 1 – 1 – 1 </a:t>
            </a:r>
          </a:p>
          <a:p>
            <a:pPr marL="285750" indent="-285750">
              <a:buFont typeface="Arial" charset="0"/>
              <a:buChar char="•"/>
            </a:pPr>
            <a:r>
              <a:rPr lang="fr-CH" dirty="0"/>
              <a:t>1 – 2 – 3 – 4 </a:t>
            </a:r>
          </a:p>
          <a:p>
            <a:pPr marL="285750" indent="-285750">
              <a:buFont typeface="Arial" charset="0"/>
              <a:buChar char="•"/>
            </a:pPr>
            <a:r>
              <a:rPr lang="fr-CH" dirty="0"/>
              <a:t>lundi – mardi – mercredi </a:t>
            </a:r>
          </a:p>
          <a:p>
            <a:pPr marL="285750" indent="-285750">
              <a:buFont typeface="Arial" charset="0"/>
              <a:buChar char="•"/>
            </a:pPr>
            <a:r>
              <a:rPr lang="fr-CH" dirty="0"/>
              <a:t>lundi – lundi – lundi </a:t>
            </a:r>
          </a:p>
          <a:p>
            <a:pPr marL="285750" indent="-285750">
              <a:buFont typeface="Arial" charset="0"/>
              <a:buChar char="•"/>
            </a:pPr>
            <a:r>
              <a:rPr lang="fr-CH" dirty="0"/>
              <a:t>janvier – février – mars </a:t>
            </a:r>
            <a:endParaRPr lang="en" dirty="0"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3153476" y="2120369"/>
            <a:ext cx="2631900" cy="273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b="1" dirty="0"/>
              <a:t>Format de cellule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endParaRPr lang="fr-CH" dirty="0"/>
          </a:p>
          <a:p>
            <a:pPr lvl="0" algn="just">
              <a:spcBef>
                <a:spcPts val="0"/>
              </a:spcBef>
              <a:buNone/>
            </a:pPr>
            <a:r>
              <a:rPr lang="fr-CH" dirty="0"/>
              <a:t>Menu permettant de configurer de nombreux aspects relatifs aux cellules.</a:t>
            </a:r>
          </a:p>
          <a:p>
            <a:pPr lvl="0" algn="just">
              <a:spcBef>
                <a:spcPts val="0"/>
              </a:spcBef>
              <a:buNone/>
            </a:pPr>
            <a:r>
              <a:rPr lang="fr-CH" dirty="0"/>
              <a:t>Par ex: le type de contenu, les bordures, les retours à la ligne, etc.</a:t>
            </a:r>
          </a:p>
          <a:p>
            <a:pPr lvl="0" algn="just">
              <a:spcBef>
                <a:spcPts val="0"/>
              </a:spcBef>
              <a:buNone/>
            </a:pPr>
            <a:endParaRPr lang="fr-CH" dirty="0"/>
          </a:p>
          <a:p>
            <a:pPr marL="285750" indent="-285750" algn="just">
              <a:buFont typeface="Arial" charset="0"/>
              <a:buChar char="•"/>
            </a:pPr>
            <a:r>
              <a:rPr lang="fr-CH" dirty="0"/>
              <a:t>Clic droit sur la zone à traiter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CH" dirty="0"/>
              <a:t> Sélectionner Format de cellule</a:t>
            </a:r>
            <a:endParaRPr lang="en" dirty="0"/>
          </a:p>
        </p:txBody>
      </p:sp>
      <p:sp>
        <p:nvSpPr>
          <p:cNvPr id="119" name="Shape 119"/>
          <p:cNvSpPr txBox="1">
            <a:spLocks noGrp="1"/>
          </p:cNvSpPr>
          <p:nvPr>
            <p:ph type="body" idx="3"/>
          </p:nvPr>
        </p:nvSpPr>
        <p:spPr>
          <a:xfrm>
            <a:off x="6185597" y="2122037"/>
            <a:ext cx="2631900" cy="273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b="1" dirty="0"/>
              <a:t>Forcer à imprimer la feuille Excel sur une page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endParaRPr lang="fr-CH" dirty="0"/>
          </a:p>
          <a:p>
            <a:pPr marL="285750" indent="-285750">
              <a:buFont typeface="Arial" charset="0"/>
              <a:buChar char="•"/>
            </a:pPr>
            <a:r>
              <a:rPr lang="fr-CH" dirty="0"/>
              <a:t>Imprimer (Ctrl/Cmd + p)</a:t>
            </a:r>
          </a:p>
          <a:p>
            <a:pPr marL="285750" indent="-285750">
              <a:buFont typeface="Arial" charset="0"/>
              <a:buChar char="•"/>
            </a:pPr>
            <a:r>
              <a:rPr lang="fr-CH" dirty="0"/>
              <a:t>Affiche les détails</a:t>
            </a:r>
          </a:p>
          <a:p>
            <a:pPr marL="285750" indent="-285750">
              <a:buFont typeface="Arial" charset="0"/>
              <a:buChar char="•"/>
            </a:pPr>
            <a:r>
              <a:rPr lang="fr-CH" dirty="0"/>
              <a:t>Mettre à l’échelle</a:t>
            </a:r>
          </a:p>
          <a:p>
            <a:pPr marL="285750" lvl="1" indent="-285750">
              <a:buFont typeface="Arial" charset="0"/>
              <a:buChar char="•"/>
            </a:pPr>
            <a:r>
              <a:rPr lang="fr-CH" dirty="0"/>
              <a:t>Adapter à une page en largeur sur une page en hauteur</a:t>
            </a:r>
          </a:p>
          <a:p>
            <a:pPr marL="285750" indent="-285750">
              <a:buFont typeface="Arial" charset="0"/>
              <a:buChar char="•"/>
            </a:pPr>
            <a:endParaRPr lang="fr-CH" dirty="0"/>
          </a:p>
          <a:p>
            <a:pPr>
              <a:buNone/>
            </a:pPr>
            <a:r>
              <a:rPr lang="fr-CH" dirty="0"/>
              <a:t>On peut aussi définir des zones d’impression</a:t>
            </a:r>
          </a:p>
          <a:p>
            <a:pPr marL="285750" indent="-285750">
              <a:buFont typeface="Arial" charset="0"/>
              <a:buChar char="•"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" name="Shape 83"/>
          <p:cNvSpPr txBox="1">
            <a:spLocks noGrp="1"/>
          </p:cNvSpPr>
          <p:nvPr>
            <p:ph type="title"/>
          </p:nvPr>
        </p:nvSpPr>
        <p:spPr>
          <a:xfrm>
            <a:off x="-6025" y="104292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CH" dirty="0"/>
              <a:t>Quelques autres astuces utiles</a:t>
            </a:r>
            <a:endParaRPr lang="en" dirty="0"/>
          </a:p>
        </p:txBody>
      </p:sp>
      <p:sp>
        <p:nvSpPr>
          <p:cNvPr id="10" name="Shape 85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86"/>
          <p:cNvSpPr/>
          <p:nvPr/>
        </p:nvSpPr>
        <p:spPr>
          <a:xfrm>
            <a:off x="4363251" y="476437"/>
            <a:ext cx="345680" cy="414829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45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sz="6000" dirty="0"/>
              <a:t>2</a:t>
            </a:r>
            <a:r>
              <a:rPr lang="en" sz="6000" dirty="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fr-CH" dirty="0"/>
              <a:t>Formules et fonctions</a:t>
            </a:r>
            <a:endParaRPr lang="en" dirty="0"/>
          </a:p>
        </p:txBody>
      </p:sp>
      <p:sp>
        <p:nvSpPr>
          <p:cNvPr id="73" name="Shape 73"/>
          <p:cNvSpPr/>
          <p:nvPr/>
        </p:nvSpPr>
        <p:spPr>
          <a:xfrm>
            <a:off x="3617074" y="256025"/>
            <a:ext cx="1824692" cy="1702276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033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3"/>
          <p:cNvSpPr txBox="1">
            <a:spLocks/>
          </p:cNvSpPr>
          <p:nvPr/>
        </p:nvSpPr>
        <p:spPr>
          <a:xfrm>
            <a:off x="-12000" y="546513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defRPr sz="48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r>
              <a:rPr lang="fr-CH" sz="3200" dirty="0"/>
              <a:t>Formules</a:t>
            </a:r>
            <a:endParaRPr lang="en" sz="3200" dirty="0"/>
          </a:p>
        </p:txBody>
      </p:sp>
      <p:sp>
        <p:nvSpPr>
          <p:cNvPr id="8" name="Shape 117"/>
          <p:cNvSpPr txBox="1">
            <a:spLocks/>
          </p:cNvSpPr>
          <p:nvPr/>
        </p:nvSpPr>
        <p:spPr>
          <a:xfrm>
            <a:off x="771165" y="2120369"/>
            <a:ext cx="2916409" cy="273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fr-CH" sz="1600" b="1" dirty="0"/>
              <a:t>Qu’est-ce que c’est ?</a:t>
            </a:r>
          </a:p>
          <a:p>
            <a:endParaRPr lang="fr-CH" sz="1600" b="1" dirty="0"/>
          </a:p>
          <a:p>
            <a:pPr marL="285750" indent="-285750" algn="l">
              <a:buFont typeface="Arial" charset="0"/>
              <a:buChar char="•"/>
            </a:pPr>
            <a:r>
              <a:rPr lang="fr-CH" sz="1600" dirty="0"/>
              <a:t>Pour traiter automatiquement et rapidement des données. </a:t>
            </a:r>
          </a:p>
          <a:p>
            <a:pPr marL="285750" indent="-285750" algn="l">
              <a:buFont typeface="Arial" charset="0"/>
              <a:buChar char="•"/>
            </a:pPr>
            <a:r>
              <a:rPr lang="fr-CH" sz="1600" dirty="0"/>
              <a:t>Par exemple, faire des calculs et des tests conditionnels.</a:t>
            </a:r>
          </a:p>
          <a:p>
            <a:pPr marL="285750" indent="-285750" algn="l">
              <a:buFont typeface="Arial" charset="0"/>
              <a:buChar char="•"/>
            </a:pPr>
            <a:r>
              <a:rPr lang="fr-CH" sz="1600" dirty="0"/>
              <a:t>Permet de faire des traitements de données très personnalisés</a:t>
            </a:r>
          </a:p>
          <a:p>
            <a:endParaRPr lang="en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758240" y="2060409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=  1  +  1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758240" y="2799913"/>
            <a:ext cx="1972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=  A1  –  A2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58240" y="3426909"/>
            <a:ext cx="2525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= (A1 + A2)  / 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758240" y="4169131"/>
            <a:ext cx="2028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= $A$1 * B2 </a:t>
            </a:r>
          </a:p>
        </p:txBody>
      </p:sp>
      <p:sp>
        <p:nvSpPr>
          <p:cNvPr id="14" name="Shape 85"/>
          <p:cNvSpPr/>
          <p:nvPr/>
        </p:nvSpPr>
        <p:spPr>
          <a:xfrm>
            <a:off x="5632015" y="1997439"/>
            <a:ext cx="605535" cy="585148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85"/>
          <p:cNvSpPr/>
          <p:nvPr/>
        </p:nvSpPr>
        <p:spPr>
          <a:xfrm>
            <a:off x="7154700" y="2714137"/>
            <a:ext cx="605535" cy="585148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85"/>
          <p:cNvSpPr/>
          <p:nvPr/>
        </p:nvSpPr>
        <p:spPr>
          <a:xfrm>
            <a:off x="6945815" y="3346105"/>
            <a:ext cx="605535" cy="585148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85"/>
          <p:cNvSpPr/>
          <p:nvPr/>
        </p:nvSpPr>
        <p:spPr>
          <a:xfrm>
            <a:off x="6269719" y="4076612"/>
            <a:ext cx="605535" cy="585148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131"/>
          <p:cNvSpPr/>
          <p:nvPr/>
        </p:nvSpPr>
        <p:spPr>
          <a:xfrm>
            <a:off x="610196" y="1819535"/>
            <a:ext cx="3303005" cy="3008617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933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3"/>
          <p:cNvSpPr txBox="1">
            <a:spLocks/>
          </p:cNvSpPr>
          <p:nvPr/>
        </p:nvSpPr>
        <p:spPr>
          <a:xfrm>
            <a:off x="-12000" y="546513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defRPr sz="48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4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r>
              <a:rPr lang="fr-CH" sz="3200" dirty="0"/>
              <a:t>Fonctions</a:t>
            </a:r>
            <a:endParaRPr lang="en" sz="3200" dirty="0"/>
          </a:p>
        </p:txBody>
      </p:sp>
      <p:sp>
        <p:nvSpPr>
          <p:cNvPr id="8" name="Shape 117"/>
          <p:cNvSpPr txBox="1">
            <a:spLocks/>
          </p:cNvSpPr>
          <p:nvPr/>
        </p:nvSpPr>
        <p:spPr>
          <a:xfrm>
            <a:off x="771165" y="2000449"/>
            <a:ext cx="2916409" cy="273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fr-CH" sz="1600" b="1" dirty="0"/>
              <a:t>Qu’est-ce que c’est ?</a:t>
            </a:r>
          </a:p>
          <a:p>
            <a:endParaRPr lang="fr-CH" sz="1600" b="1" dirty="0"/>
          </a:p>
          <a:p>
            <a:pPr algn="just"/>
            <a:r>
              <a:rPr lang="fr-CH" sz="1600" dirty="0"/>
              <a:t>Des formules pré-faites pour pouvoir faire des traitements plus compliqués sur des cellules.</a:t>
            </a:r>
          </a:p>
          <a:p>
            <a:pPr algn="just"/>
            <a:r>
              <a:rPr lang="fr-CH" sz="1600" dirty="0"/>
              <a:t>Par exemple :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CH" sz="1600" dirty="0"/>
              <a:t>=MOYENNE()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CH" sz="1600" dirty="0"/>
              <a:t>=DATE()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CH" sz="1600" dirty="0"/>
              <a:t>=ALEA()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CH" sz="1600"/>
              <a:t>=MAJUSCULE</a:t>
            </a:r>
            <a:r>
              <a:rPr lang="fr-CH" sz="1600" dirty="0"/>
              <a:t>()</a:t>
            </a:r>
          </a:p>
          <a:p>
            <a:endParaRPr lang="en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082574" y="2253544"/>
            <a:ext cx="3323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=  SOMME </a:t>
            </a:r>
            <a:r>
              <a:rPr lang="fr-FR" sz="20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(</a:t>
            </a:r>
            <a:r>
              <a:rPr lang="fr-FR" sz="2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A1; A2; </a:t>
            </a:r>
            <a:r>
              <a:rPr lang="is-IS" sz="2000" dirty="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…</a:t>
            </a:r>
            <a:r>
              <a:rPr lang="is-IS" sz="2000" dirty="0">
                <a:solidFill>
                  <a:srgbClr val="FF0000"/>
                </a:solidFill>
                <a:latin typeface="Chalkduster" charset="0"/>
                <a:ea typeface="Chalkduster" charset="0"/>
                <a:cs typeface="Chalkduster" charset="0"/>
              </a:rPr>
              <a:t>)</a:t>
            </a:r>
            <a:endParaRPr lang="fr-FR" sz="2000" dirty="0">
              <a:solidFill>
                <a:srgbClr val="FF000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20" name="Shape 131"/>
          <p:cNvSpPr/>
          <p:nvPr/>
        </p:nvSpPr>
        <p:spPr>
          <a:xfrm>
            <a:off x="610196" y="1840303"/>
            <a:ext cx="3303005" cy="3008617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17"/>
          <p:cNvSpPr txBox="1">
            <a:spLocks/>
          </p:cNvSpPr>
          <p:nvPr/>
        </p:nvSpPr>
        <p:spPr>
          <a:xfrm>
            <a:off x="123274" y="120908"/>
            <a:ext cx="2916409" cy="273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just"/>
            <a:r>
              <a:rPr lang="fr-CH" sz="1600" dirty="0"/>
              <a:t>On peut atteindre l’assistant de fonctions qui propose la liste de toutes les fonctions et des explications en cliquant sur f(x)</a:t>
            </a:r>
          </a:p>
          <a:p>
            <a:endParaRPr lang="en" sz="1600" b="1" dirty="0"/>
          </a:p>
        </p:txBody>
      </p:sp>
      <p:grpSp>
        <p:nvGrpSpPr>
          <p:cNvPr id="17" name="Shape 99"/>
          <p:cNvGrpSpPr/>
          <p:nvPr/>
        </p:nvGrpSpPr>
        <p:grpSpPr>
          <a:xfrm rot="13615670">
            <a:off x="2899796" y="1390663"/>
            <a:ext cx="1000153" cy="388328"/>
            <a:chOff x="271125" y="812725"/>
            <a:chExt cx="766525" cy="221725"/>
          </a:xfrm>
          <a:solidFill>
            <a:schemeClr val="bg1"/>
          </a:solidFill>
        </p:grpSpPr>
        <p:sp>
          <p:nvSpPr>
            <p:cNvPr id="21" name="Shape 10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10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3" name="Shape 99"/>
          <p:cNvGrpSpPr/>
          <p:nvPr/>
        </p:nvGrpSpPr>
        <p:grpSpPr>
          <a:xfrm rot="7971894">
            <a:off x="5210623" y="1860325"/>
            <a:ext cx="543585" cy="326949"/>
            <a:chOff x="271125" y="812725"/>
            <a:chExt cx="766525" cy="221725"/>
          </a:xfrm>
          <a:solidFill>
            <a:schemeClr val="bg1"/>
          </a:solidFill>
        </p:grpSpPr>
        <p:sp>
          <p:nvSpPr>
            <p:cNvPr id="24" name="Shape 10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10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117"/>
          <p:cNvSpPr txBox="1">
            <a:spLocks/>
          </p:cNvSpPr>
          <p:nvPr/>
        </p:nvSpPr>
        <p:spPr>
          <a:xfrm>
            <a:off x="5556222" y="1336571"/>
            <a:ext cx="2916409" cy="5330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just"/>
            <a:r>
              <a:rPr lang="fr-CH" sz="1600"/>
              <a:t>Dire à Excel qu’on fait un calcul</a:t>
            </a:r>
            <a:endParaRPr lang="fr-CH" sz="1600" dirty="0"/>
          </a:p>
          <a:p>
            <a:endParaRPr lang="en" sz="1600" b="1" dirty="0"/>
          </a:p>
        </p:txBody>
      </p:sp>
      <p:grpSp>
        <p:nvGrpSpPr>
          <p:cNvPr id="27" name="Shape 99"/>
          <p:cNvGrpSpPr/>
          <p:nvPr/>
        </p:nvGrpSpPr>
        <p:grpSpPr>
          <a:xfrm rot="9716826">
            <a:off x="6015262" y="1965436"/>
            <a:ext cx="543585" cy="326949"/>
            <a:chOff x="271125" y="812725"/>
            <a:chExt cx="766525" cy="221725"/>
          </a:xfrm>
          <a:solidFill>
            <a:schemeClr val="bg1"/>
          </a:solidFill>
        </p:grpSpPr>
        <p:sp>
          <p:nvSpPr>
            <p:cNvPr id="28" name="Shape 10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10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0" name="Shape 117"/>
          <p:cNvSpPr txBox="1">
            <a:spLocks/>
          </p:cNvSpPr>
          <p:nvPr/>
        </p:nvSpPr>
        <p:spPr>
          <a:xfrm>
            <a:off x="6592382" y="1751808"/>
            <a:ext cx="2916409" cy="5330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just"/>
            <a:r>
              <a:rPr lang="fr-CH" sz="1600" dirty="0"/>
              <a:t>Nom de </a:t>
            </a:r>
            <a:r>
              <a:rPr lang="fr-CH" sz="1600"/>
              <a:t>la fonction</a:t>
            </a:r>
            <a:endParaRPr lang="en" sz="1600" b="1" dirty="0"/>
          </a:p>
        </p:txBody>
      </p:sp>
      <p:grpSp>
        <p:nvGrpSpPr>
          <p:cNvPr id="31" name="Shape 99"/>
          <p:cNvGrpSpPr/>
          <p:nvPr/>
        </p:nvGrpSpPr>
        <p:grpSpPr>
          <a:xfrm rot="19624577">
            <a:off x="6983704" y="2714555"/>
            <a:ext cx="543585" cy="326949"/>
            <a:chOff x="271125" y="812725"/>
            <a:chExt cx="766525" cy="221725"/>
          </a:xfrm>
          <a:solidFill>
            <a:schemeClr val="bg1"/>
          </a:solidFill>
        </p:grpSpPr>
        <p:sp>
          <p:nvSpPr>
            <p:cNvPr id="32" name="Shape 10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10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117"/>
          <p:cNvSpPr txBox="1">
            <a:spLocks/>
          </p:cNvSpPr>
          <p:nvPr/>
        </p:nvSpPr>
        <p:spPr>
          <a:xfrm>
            <a:off x="5127544" y="3028155"/>
            <a:ext cx="3626711" cy="5330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just"/>
            <a:r>
              <a:rPr lang="fr-CH" sz="1600" dirty="0"/>
              <a:t>Paramètres nécessaires pour </a:t>
            </a:r>
            <a:r>
              <a:rPr lang="fr-CH" sz="1600"/>
              <a:t>la fonction</a:t>
            </a:r>
            <a:endParaRPr lang="en" sz="1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5082574" y="4285125"/>
            <a:ext cx="3647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>
                <a:solidFill>
                  <a:schemeClr val="bg1"/>
                </a:solidFill>
                <a:latin typeface="Chalkduster" charset="0"/>
                <a:ea typeface="Chalkduster" charset="0"/>
                <a:cs typeface="Chalkduster" charset="0"/>
              </a:rPr>
              <a:t>=SI(A1&gt;=4;"suffisant";"insuf")</a:t>
            </a:r>
            <a:endParaRPr lang="fr-FR" sz="1600" dirty="0">
              <a:solidFill>
                <a:srgbClr val="FF000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6" name="Shape 117"/>
          <p:cNvSpPr txBox="1">
            <a:spLocks/>
          </p:cNvSpPr>
          <p:nvPr/>
        </p:nvSpPr>
        <p:spPr>
          <a:xfrm>
            <a:off x="5082574" y="3913901"/>
            <a:ext cx="3626711" cy="5330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Sniglet"/>
              <a:buNone/>
              <a:defRPr sz="3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just"/>
            <a:r>
              <a:rPr lang="fr-CH" sz="1600" dirty="0"/>
              <a:t>Autre exemple :</a:t>
            </a:r>
            <a:endParaRPr lang="en" sz="1600" b="1" dirty="0"/>
          </a:p>
        </p:txBody>
      </p:sp>
      <p:sp>
        <p:nvSpPr>
          <p:cNvPr id="37" name="Shape 270"/>
          <p:cNvSpPr/>
          <p:nvPr/>
        </p:nvSpPr>
        <p:spPr>
          <a:xfrm>
            <a:off x="6089080" y="3685642"/>
            <a:ext cx="1442480" cy="1029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766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80AFBC0-8125-4953-B004-08CBF8A9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025" y="160727"/>
            <a:ext cx="9156000" cy="857400"/>
          </a:xfrm>
        </p:spPr>
        <p:txBody>
          <a:bodyPr/>
          <a:lstStyle/>
          <a:p>
            <a:r>
              <a:rPr lang="fr-FR" sz="3200" dirty="0"/>
              <a:t>Application pratique</a:t>
            </a:r>
            <a:endParaRPr lang="fr-CH" sz="32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DB18F4-0EF1-4FAD-9F86-E16C690A1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85851"/>
            <a:ext cx="2631900" cy="3839974"/>
          </a:xfrm>
        </p:spPr>
        <p:txBody>
          <a:bodyPr/>
          <a:lstStyle/>
          <a:p>
            <a:pPr algn="ctr">
              <a:buNone/>
            </a:pPr>
            <a:r>
              <a:rPr lang="fr-FR" sz="2000" u="sng" dirty="0"/>
              <a:t>Copier / Coller</a:t>
            </a:r>
            <a:endParaRPr lang="fr-CH" sz="2000" u="sng" dirty="0"/>
          </a:p>
          <a:p>
            <a:endParaRPr lang="fr-FR" dirty="0"/>
          </a:p>
          <a:p>
            <a:r>
              <a:rPr lang="fr-FR" sz="1600" dirty="0"/>
              <a:t>Plus complexe que dans Word</a:t>
            </a:r>
          </a:p>
          <a:p>
            <a:endParaRPr lang="fr-FR" sz="1600" dirty="0"/>
          </a:p>
          <a:p>
            <a:r>
              <a:rPr lang="fr-FR" sz="1600" dirty="0"/>
              <a:t>Choisir l’option adaptée à ses besoins avec l’option « Collage spécial »:</a:t>
            </a:r>
          </a:p>
          <a:p>
            <a:pPr>
              <a:buNone/>
            </a:pPr>
            <a:endParaRPr lang="fr-FR" sz="1600" dirty="0"/>
          </a:p>
          <a:p>
            <a:pPr>
              <a:buNone/>
            </a:pPr>
            <a:r>
              <a:rPr lang="fr-FR" sz="1600" dirty="0"/>
              <a:t>Valeurs</a:t>
            </a:r>
          </a:p>
          <a:p>
            <a:pPr>
              <a:buNone/>
            </a:pPr>
            <a:r>
              <a:rPr lang="fr-FR" sz="1600" dirty="0"/>
              <a:t>Formules</a:t>
            </a:r>
          </a:p>
          <a:p>
            <a:pPr>
              <a:buNone/>
            </a:pPr>
            <a:r>
              <a:rPr lang="fr-FR" sz="1600" dirty="0"/>
              <a:t>Mise en forme</a:t>
            </a:r>
          </a:p>
          <a:p>
            <a:pPr>
              <a:buNone/>
            </a:pPr>
            <a:r>
              <a:rPr lang="fr-FR" sz="1600" dirty="0"/>
              <a:t>…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27C97FF-DD02-4C14-B9A4-B44C9D32877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223963" y="1085851"/>
            <a:ext cx="2631900" cy="3839974"/>
          </a:xfrm>
        </p:spPr>
        <p:txBody>
          <a:bodyPr/>
          <a:lstStyle/>
          <a:p>
            <a:pPr algn="ctr">
              <a:buNone/>
            </a:pPr>
            <a:r>
              <a:rPr lang="fr-FR" sz="2000" u="sng" dirty="0"/>
              <a:t>Valeur ≠ mise en forme</a:t>
            </a:r>
          </a:p>
          <a:p>
            <a:pPr algn="ctr">
              <a:buNone/>
            </a:pPr>
            <a:endParaRPr lang="fr-FR" sz="1800" u="sng" dirty="0"/>
          </a:p>
          <a:p>
            <a:pPr marL="285750" indent="-285750"/>
            <a:r>
              <a:rPr lang="fr-FR" sz="1600" dirty="0"/>
              <a:t>Valeur indiquée dans la « Barre de Formule »</a:t>
            </a:r>
          </a:p>
          <a:p>
            <a:pPr marL="285750" indent="-285750"/>
            <a:endParaRPr lang="fr-FR" sz="1600" dirty="0"/>
          </a:p>
          <a:p>
            <a:pPr marL="285750" indent="-285750"/>
            <a:r>
              <a:rPr lang="fr-FR" sz="1600" dirty="0"/>
              <a:t>La mise en forme sert à rendre l’information lisible sans pour autant la simplifier.</a:t>
            </a:r>
          </a:p>
          <a:p>
            <a:pPr marL="285750" indent="-285750"/>
            <a:endParaRPr lang="fr-FR" sz="1600" dirty="0"/>
          </a:p>
          <a:p>
            <a:pPr marL="285750" indent="-285750"/>
            <a:r>
              <a:rPr lang="fr-FR" sz="1600" dirty="0"/>
              <a:t>E</a:t>
            </a:r>
            <a:r>
              <a:rPr lang="fr-CH" sz="1600" dirty="0"/>
              <a:t>x: Valeur = 3,649</a:t>
            </a:r>
          </a:p>
          <a:p>
            <a:pPr marL="285750" indent="-285750"/>
            <a:r>
              <a:rPr lang="fr-FR" sz="1600" dirty="0"/>
              <a:t>A</a:t>
            </a:r>
            <a:r>
              <a:rPr lang="fr-CH" sz="1600" dirty="0" err="1"/>
              <a:t>pparence</a:t>
            </a:r>
            <a:r>
              <a:rPr lang="fr-CH" sz="1600" dirty="0"/>
              <a:t> =&gt; 3,65</a:t>
            </a:r>
          </a:p>
          <a:p>
            <a:pPr marL="285750" indent="-285750"/>
            <a:r>
              <a:rPr lang="fr-FR" sz="1600" dirty="0"/>
              <a:t>Si la cellule est utilisée dans un calcul =&gt; 3,649 utilisée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47BF32C-DA5B-47F4-90BA-283F0942E7AD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5990726" y="1085851"/>
            <a:ext cx="2688929" cy="3839974"/>
          </a:xfrm>
        </p:spPr>
        <p:txBody>
          <a:bodyPr/>
          <a:lstStyle/>
          <a:p>
            <a:pPr algn="ctr">
              <a:buNone/>
            </a:pPr>
            <a:r>
              <a:rPr lang="fr-FR" sz="2000" u="sng" dirty="0"/>
              <a:t>Conceptualiser</a:t>
            </a:r>
          </a:p>
          <a:p>
            <a:pPr algn="ctr">
              <a:buNone/>
            </a:pPr>
            <a:endParaRPr lang="fr-FR" sz="1800" u="sng" dirty="0"/>
          </a:p>
          <a:p>
            <a:pPr marL="285750" indent="-285750"/>
            <a:r>
              <a:rPr lang="fr-FR" sz="1600" dirty="0"/>
              <a:t>Toujours avoir le contexte de la situation en tête</a:t>
            </a:r>
          </a:p>
          <a:p>
            <a:pPr marL="285750" indent="-285750"/>
            <a:endParaRPr lang="fr-FR" sz="1600" dirty="0"/>
          </a:p>
          <a:p>
            <a:pPr marL="285750" indent="-285750"/>
            <a:r>
              <a:rPr lang="fr-FR" sz="1600" dirty="0"/>
              <a:t>Réfléchir posément aux fonctions utiles pour ses formules</a:t>
            </a:r>
          </a:p>
          <a:p>
            <a:pPr marL="285750" indent="-285750"/>
            <a:endParaRPr lang="fr-FR" sz="1600" dirty="0"/>
          </a:p>
          <a:p>
            <a:pPr marL="285750" indent="-285750"/>
            <a:r>
              <a:rPr lang="fr-FR" sz="1600" dirty="0"/>
              <a:t>Favoriser le changement de mise en forme plutôt que la fonction « arrondi » pour les valeurs précises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3007038680"/>
      </p:ext>
    </p:extLst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A0B47F66034646BC0F116C23CB9B6F" ma:contentTypeVersion="11" ma:contentTypeDescription="Ein neues Dokument erstellen." ma:contentTypeScope="" ma:versionID="b1ff46859179f11a9fea20d128f40353">
  <xsd:schema xmlns:xsd="http://www.w3.org/2001/XMLSchema" xmlns:xs="http://www.w3.org/2001/XMLSchema" xmlns:p="http://schemas.microsoft.com/office/2006/metadata/properties" xmlns:ns3="93075b12-6052-4bc5-a453-cf97e237e067" xmlns:ns4="adda49f5-d87d-40bf-85f8-5bd980d24c07" targetNamespace="http://schemas.microsoft.com/office/2006/metadata/properties" ma:root="true" ma:fieldsID="d1a16a35bd77b9c7848c8a16565e75de" ns3:_="" ns4:_="">
    <xsd:import namespace="93075b12-6052-4bc5-a453-cf97e237e067"/>
    <xsd:import namespace="adda49f5-d87d-40bf-85f8-5bd980d24c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75b12-6052-4bc5-a453-cf97e237e0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a49f5-d87d-40bf-85f8-5bd980d24c0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A26F8B-AD21-4E01-8D0B-636549C24747}">
  <ds:schemaRefs>
    <ds:schemaRef ds:uri="http://purl.org/dc/elements/1.1/"/>
    <ds:schemaRef ds:uri="http://www.w3.org/XML/1998/namespace"/>
    <ds:schemaRef ds:uri="adda49f5-d87d-40bf-85f8-5bd980d24c07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3075b12-6052-4bc5-a453-cf97e237e067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5C682A-97F4-4C78-B89B-365659A757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AB0AE4-A3A4-4682-9DBD-929640821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75b12-6052-4bc5-a453-cf97e237e067"/>
    <ds:schemaRef ds:uri="adda49f5-d87d-40bf-85f8-5bd980d24c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Affichage à l'écran (16:9)</PresentationFormat>
  <Paragraphs>112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Chalkduster</vt:lpstr>
      <vt:lpstr>Sniglet</vt:lpstr>
      <vt:lpstr>Walter Turncoat</vt:lpstr>
      <vt:lpstr>Ursula template</vt:lpstr>
      <vt:lpstr>Introduction à Excel</vt:lpstr>
      <vt:lpstr>1.  Prise en main d’Excel</vt:lpstr>
      <vt:lpstr>Raccourcis utiles</vt:lpstr>
      <vt:lpstr>Quelques autres astuces utiles</vt:lpstr>
      <vt:lpstr>2.  Formules et fonctions</vt:lpstr>
      <vt:lpstr>Présentation PowerPoint</vt:lpstr>
      <vt:lpstr>Présentation PowerPoint</vt:lpstr>
      <vt:lpstr>Application pratique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Excel</dc:title>
  <cp:lastModifiedBy>Jueni Pamela (IT-PTR-CEN1-SENG1)</cp:lastModifiedBy>
  <cp:revision>34</cp:revision>
  <dcterms:modified xsi:type="dcterms:W3CDTF">2022-11-16T17:44:28Z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0x01010045A0B47F66034646BC0F116C23CB9B6F</vt:lpwstr>
  </property>
</Properties>
</file>